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19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Umereni stil 2 – Naglašav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58705-F0A1-4F2B-A49F-7DE13F523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659C6-F0E1-4336-8098-41C7E470BF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2CD5E-F620-4172-89CE-5F0DC911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222AB-AAAF-4FD6-9218-1DC173C4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FB734-599F-4924-9719-282C9615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580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68D6-6FC8-486A-A2B2-5D637085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108C4-971C-42FD-94B7-8DEEF14F2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06749-25C0-4082-AEDB-1976C8314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4EFE5-B1F8-4821-8EC6-F5F8D43F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71499-D207-42F5-BEE8-BE7AF674B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576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3137AF-8E06-485D-AC9D-5D27BE5F1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1FD2B-9554-4895-B38A-470823BB9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23027-21D2-49BE-9440-1BC8E68F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FB303-0F23-4606-B6FC-65D59B71E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08E65-629B-4187-A94E-83AC653D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4073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837D-98DB-49A2-BCB5-B01BD12E2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979ED-EB21-459F-BE04-6FF0FE14E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C2610-C7CE-4264-8E84-2A725C6D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67C6A-233A-4EC7-9669-1F024D6C7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372C-482B-4292-92B7-AFA3F369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1866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1EA3F-FDA6-4558-BDE4-B9159DBA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4FC70-01C4-418D-8538-402C81A91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C1BF1-F948-403C-A009-247F1C2E9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B89CB-BD13-467D-87E2-9A9EE55C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19072-5C2F-4991-BF64-62732E5B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8128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8749-5796-4E7B-BDF8-25243082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72D68-E5F9-4AC0-84C7-4F72A1881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9E076-9CB1-4A02-A21D-7D0C1A3BC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D6BD9-D6FB-4450-8168-F9B1695C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A7F9C-F534-4C95-AE9B-B78EEA60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F036F-447F-4B61-918D-6DF55BFF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1213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DC14-0924-4F9E-B667-67C587EB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C3951-7BBD-4159-BB0E-376B22EEA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F9D17-34FC-4E8E-980F-597ACA79D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0D3617-60D0-4450-A6AF-9ADBBB317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76592D-BB5C-4D44-B614-74862F0BB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846321-BAA8-48B2-BEE6-8D1F79BB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7AB442-8781-42E1-8260-FA5B7B95D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4654FF-6362-4D75-9593-89773E94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6716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15DD0-9EE7-4E03-B285-7F6521A66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C487B7-B098-4771-A402-C36BD702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C3922-B891-4EEF-96EC-5DE058EB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15178-B0B8-4318-80C4-C01FA18D5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9777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8B4001-250E-4EF4-815A-DE8045A0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74BDE1-F235-4649-ACE8-6C16EED8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E21D9-5F2C-41D1-B7B8-8723ABCA7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4725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23D88-34CF-4004-99B6-3C8CBE93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02717-6230-46A5-8901-B2A08EAB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C7125-6CAF-47EE-B870-E07486A6B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28BB3-E922-4520-9EFA-36A1D7CC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6A599-E875-47FB-A344-CF57B600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73B6D-B5F5-4933-93EC-10885975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04320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E097B-03F8-468F-8123-8468BF02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5C116-7541-4F3D-9B2D-546C7E1E0F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95AE7-E21D-4E76-807A-BCA112482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4C25E-C19C-4B53-9156-11B335D9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C55A1-EE9F-4C0A-BC49-9C994B21E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587D9-46CD-46BA-A114-D9953D7A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3174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792ED8-4335-48EE-8562-2E77A81D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2B954-1C9A-4293-A1CD-719B94D79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7A90F-2FAB-4C78-91AF-509882641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A821-2D98-42EB-907D-F98E1AF58E7C}" type="datetimeFigureOut">
              <a:rPr lang="sr-Latn-ME" smtClean="0"/>
              <a:t>18.9.2024.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27D30-3A7E-4EC8-ACA8-D62F30032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169AE-68FC-4E07-9A28-3DEF90EEC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3152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  <a:latin typeface="+mn-lt"/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r>
              <a:rPr lang="sr-Latn-ME" sz="2400" b="1" dirty="0">
                <a:solidFill>
                  <a:schemeClr val="bg1"/>
                </a:solidFill>
                <a:latin typeface="+mn-lt"/>
              </a:rPr>
              <a:t>Raspored predavanja za ponedjeljak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1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>6.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0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>9.202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4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 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14.05 – 15.35h Engleski jezik 1 – Fonetika i fonologija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15.50 – 17.20h Savremeni engleski jezik 1 – gramatika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17.30. – 19.00h Engleska književnost 1 (predavanje)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Engleski jezik 3 – Sintaksa 1 (predavanje)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3 – pismene i usmene vježbe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– 15.00h Američka-anglosaksonska kultura 1 (predavanje)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15.15 – 16.45h Engleska književnost 3 (predavanje)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09.</a:t>
            </a:r>
            <a:r>
              <a:rPr lang="en-US" sz="2000" b="1" dirty="0">
                <a:solidFill>
                  <a:schemeClr val="bg1"/>
                </a:solidFill>
              </a:rPr>
              <a:t>00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0</a:t>
            </a:r>
            <a:r>
              <a:rPr lang="sr-Latn-ME" sz="2000" b="1" dirty="0">
                <a:solidFill>
                  <a:schemeClr val="bg1"/>
                </a:solidFill>
              </a:rPr>
              <a:t>.</a:t>
            </a:r>
            <a:r>
              <a:rPr lang="en-US" sz="2000" b="1" dirty="0">
                <a:solidFill>
                  <a:schemeClr val="bg1"/>
                </a:solidFill>
              </a:rPr>
              <a:t>3</a:t>
            </a:r>
            <a:r>
              <a:rPr lang="sr-Latn-ME" sz="2000" b="1" dirty="0">
                <a:solidFill>
                  <a:schemeClr val="bg1"/>
                </a:solidFill>
              </a:rPr>
              <a:t>0h Savremeni engleski jezik </a:t>
            </a:r>
            <a:r>
              <a:rPr lang="en-US" sz="2000" b="1" dirty="0">
                <a:solidFill>
                  <a:schemeClr val="bg1"/>
                </a:solidFill>
              </a:rPr>
              <a:t>5</a:t>
            </a:r>
            <a:r>
              <a:rPr lang="sr-Latn-ME" sz="2000" b="1" dirty="0">
                <a:solidFill>
                  <a:schemeClr val="bg1"/>
                </a:solidFill>
              </a:rPr>
              <a:t> (pismene i usmene 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0</a:t>
            </a:r>
            <a:r>
              <a:rPr lang="sr-Latn-ME" sz="2000" b="1" dirty="0">
                <a:solidFill>
                  <a:schemeClr val="bg1"/>
                </a:solidFill>
              </a:rPr>
              <a:t>.</a:t>
            </a:r>
            <a:r>
              <a:rPr lang="en-US" sz="2000" b="1" dirty="0">
                <a:solidFill>
                  <a:schemeClr val="bg1"/>
                </a:solidFill>
              </a:rPr>
              <a:t>4</a:t>
            </a:r>
            <a:r>
              <a:rPr lang="sr-Latn-ME" sz="2000" b="1" dirty="0">
                <a:solidFill>
                  <a:schemeClr val="bg1"/>
                </a:solidFill>
              </a:rPr>
              <a:t>5 – 12.</a:t>
            </a:r>
            <a:r>
              <a:rPr lang="en-US" sz="2000" b="1" dirty="0">
                <a:solidFill>
                  <a:schemeClr val="bg1"/>
                </a:solidFill>
              </a:rPr>
              <a:t>15</a:t>
            </a:r>
            <a:r>
              <a:rPr lang="sr-Latn-ME" sz="2000" b="1" dirty="0">
                <a:solidFill>
                  <a:schemeClr val="bg1"/>
                </a:solidFill>
              </a:rPr>
              <a:t>h Američka književnost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 (predavanje) (S48)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12.30 – 14.00h </a:t>
            </a:r>
            <a:r>
              <a:rPr lang="en-US" sz="2000" b="1" dirty="0" err="1">
                <a:solidFill>
                  <a:schemeClr val="bg1"/>
                </a:solidFill>
              </a:rPr>
              <a:t>Uvod</a:t>
            </a:r>
            <a:r>
              <a:rPr lang="en-US" sz="2000" b="1" dirty="0">
                <a:solidFill>
                  <a:schemeClr val="bg1"/>
                </a:solidFill>
              </a:rPr>
              <a:t> u </a:t>
            </a:r>
            <a:r>
              <a:rPr lang="en-US" sz="2000" b="1" dirty="0" err="1">
                <a:solidFill>
                  <a:schemeClr val="bg1"/>
                </a:solidFill>
              </a:rPr>
              <a:t>prevo</a:t>
            </a:r>
            <a:r>
              <a:rPr lang="sr-Latn-ME" sz="2000" b="1" dirty="0">
                <a:solidFill>
                  <a:schemeClr val="bg1"/>
                </a:solidFill>
              </a:rPr>
              <a:t>đenje </a:t>
            </a: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predavanje</a:t>
            </a:r>
            <a:r>
              <a:rPr lang="en-US" sz="2000" b="1" dirty="0">
                <a:solidFill>
                  <a:schemeClr val="bg1"/>
                </a:solidFill>
              </a:rPr>
              <a:t>) (S</a:t>
            </a:r>
            <a:r>
              <a:rPr lang="sr-Latn-ME" sz="2000" b="1" dirty="0">
                <a:solidFill>
                  <a:schemeClr val="bg1"/>
                </a:solidFill>
              </a:rPr>
              <a:t>48</a:t>
            </a:r>
            <a:r>
              <a:rPr lang="en-US" sz="2000" b="1" dirty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FC528520-6779-C208-FF94-AB595D503F5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0" y="408824"/>
            <a:ext cx="1459160" cy="1418312"/>
          </a:xfrm>
          <a:prstGeom prst="rect">
            <a:avLst/>
          </a:prstGeom>
        </p:spPr>
      </p:pic>
      <p:sp>
        <p:nvSpPr>
          <p:cNvPr id="5" name="Okvir za tekst 4">
            <a:extLst>
              <a:ext uri="{FF2B5EF4-FFF2-40B4-BE49-F238E27FC236}">
                <a16:creationId xmlns:a16="http://schemas.microsoft.com/office/drawing/2014/main" id="{B1149D06-0812-C6BE-8FDA-C932AD139487}"/>
              </a:ext>
            </a:extLst>
          </p:cNvPr>
          <p:cNvSpPr txBox="1"/>
          <p:nvPr/>
        </p:nvSpPr>
        <p:spPr>
          <a:xfrm>
            <a:off x="3047301" y="3246431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ME" b="1" dirty="0"/>
          </a:p>
        </p:txBody>
      </p:sp>
    </p:spTree>
    <p:extLst>
      <p:ext uri="{BB962C8B-B14F-4D97-AF65-F5344CB8AC3E}">
        <p14:creationId xmlns:p14="http://schemas.microsoft.com/office/powerpoint/2010/main" val="392110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034163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za utorak </a:t>
            </a:r>
            <a:r>
              <a:rPr lang="en-US" sz="2400" b="1" dirty="0">
                <a:solidFill>
                  <a:schemeClr val="bg1"/>
                </a:solidFill>
              </a:rPr>
              <a:t>1</a:t>
            </a:r>
            <a:r>
              <a:rPr lang="sr-Latn-ME" sz="2400" b="1" dirty="0">
                <a:solidFill>
                  <a:schemeClr val="bg1"/>
                </a:solidFill>
              </a:rPr>
              <a:t>7.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636118"/>
            <a:ext cx="11130902" cy="493695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13.45 – 15.15h Britanska kultura 1 (predavanje)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15.30 – 16.15h Engleska književnost 1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16.30 – 18.00h  Španski jezik 1 (vježbe)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09.00 – 10.30h </a:t>
            </a:r>
            <a:r>
              <a:rPr lang="nb-NO" sz="2000" b="1" dirty="0">
                <a:solidFill>
                  <a:schemeClr val="bg1"/>
                </a:solidFill>
              </a:rPr>
              <a:t>Gramatika maternjeg jezika </a:t>
            </a:r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nb-NO" sz="2000" b="1" dirty="0">
                <a:solidFill>
                  <a:schemeClr val="bg1"/>
                </a:solidFill>
              </a:rPr>
              <a:t> (</a:t>
            </a:r>
            <a:r>
              <a:rPr lang="sr-Latn-ME" sz="2000" b="1" dirty="0">
                <a:solidFill>
                  <a:schemeClr val="bg1"/>
                </a:solidFill>
              </a:rPr>
              <a:t>predavanje</a:t>
            </a:r>
            <a:r>
              <a:rPr lang="nb-NO" sz="2000" b="1" dirty="0">
                <a:solidFill>
                  <a:schemeClr val="bg1"/>
                </a:solidFill>
              </a:rPr>
              <a:t>)</a:t>
            </a:r>
            <a:r>
              <a:rPr lang="sr-Latn-ME" sz="2000" b="1" dirty="0">
                <a:solidFill>
                  <a:schemeClr val="bg1"/>
                </a:solidFill>
              </a:rPr>
              <a:t> (S48)</a:t>
            </a:r>
            <a:endParaRPr lang="nb-NO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10.45 – 12.15h </a:t>
            </a:r>
            <a:r>
              <a:rPr lang="nb-NO" sz="2000" b="1" dirty="0">
                <a:solidFill>
                  <a:schemeClr val="bg1"/>
                </a:solidFill>
              </a:rPr>
              <a:t>Savremeni engleski jezik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nb-NO" sz="2000" b="1" dirty="0">
                <a:solidFill>
                  <a:schemeClr val="bg1"/>
                </a:solidFill>
              </a:rPr>
              <a:t> - gramatika (</a:t>
            </a:r>
            <a:r>
              <a:rPr lang="sr-Latn-ME" sz="2000" b="1" dirty="0">
                <a:solidFill>
                  <a:schemeClr val="bg1"/>
                </a:solidFill>
              </a:rPr>
              <a:t>vježbe</a:t>
            </a:r>
            <a:r>
              <a:rPr lang="nb-NO" sz="2000" b="1" dirty="0">
                <a:solidFill>
                  <a:schemeClr val="bg1"/>
                </a:solidFill>
              </a:rPr>
              <a:t>)</a:t>
            </a:r>
            <a:r>
              <a:rPr lang="sr-Latn-ME" sz="2000" b="1" dirty="0">
                <a:solidFill>
                  <a:schemeClr val="bg1"/>
                </a:solidFill>
              </a:rPr>
              <a:t>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12.30 –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3.</a:t>
            </a:r>
            <a:r>
              <a:rPr lang="en-US" sz="2000" b="1" dirty="0">
                <a:solidFill>
                  <a:schemeClr val="bg1"/>
                </a:solidFill>
              </a:rPr>
              <a:t>15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nb-NO" sz="2000" b="1" dirty="0">
                <a:solidFill>
                  <a:schemeClr val="bg1"/>
                </a:solidFill>
              </a:rPr>
              <a:t>Engleska književnost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nb-NO" sz="2000" b="1" dirty="0">
                <a:solidFill>
                  <a:schemeClr val="bg1"/>
                </a:solidFill>
              </a:rPr>
              <a:t> (vježbe)</a:t>
            </a:r>
            <a:r>
              <a:rPr lang="sr-Latn-ME" sz="2000" b="1" dirty="0">
                <a:solidFill>
                  <a:schemeClr val="bg1"/>
                </a:solidFill>
              </a:rPr>
              <a:t> (S4</a:t>
            </a:r>
            <a:r>
              <a:rPr lang="en-US" sz="2000" b="1" dirty="0">
                <a:solidFill>
                  <a:schemeClr val="bg1"/>
                </a:solidFill>
              </a:rPr>
              <a:t>8</a:t>
            </a:r>
            <a:r>
              <a:rPr lang="sr-Latn-ME" sz="2000" b="1" dirty="0">
                <a:solidFill>
                  <a:schemeClr val="bg1"/>
                </a:solidFill>
              </a:rPr>
              <a:t>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Američka književnost 1 (vježbe)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5 - obrada teksta (vježbe)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– 15.00h Savremeni engleski jezik 5 – Prevod – E-C (vježbe) (S13)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15.30 – 17.00</a:t>
            </a:r>
            <a:r>
              <a:rPr lang="sr-Latn-ME" sz="2000" b="1" dirty="0">
                <a:solidFill>
                  <a:schemeClr val="bg1"/>
                </a:solidFill>
              </a:rPr>
              <a:t>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Njemački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5</a:t>
            </a:r>
            <a:r>
              <a:rPr lang="en-US" sz="2000" b="1" dirty="0">
                <a:solidFill>
                  <a:schemeClr val="bg1"/>
                </a:solidFill>
              </a:rPr>
              <a:t> (S13)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70FC803-F726-A570-719D-CDEC5D09634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6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65275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srijedu </a:t>
            </a:r>
            <a:r>
              <a:rPr lang="en-US" sz="2400" b="1" dirty="0">
                <a:solidFill>
                  <a:schemeClr val="bg1"/>
                </a:solidFill>
              </a:rPr>
              <a:t>1</a:t>
            </a:r>
            <a:r>
              <a:rPr lang="sr-Latn-ME" sz="2400" b="1" dirty="0">
                <a:solidFill>
                  <a:schemeClr val="bg1"/>
                </a:solidFill>
              </a:rPr>
              <a:t>8.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171" y="1901162"/>
            <a:ext cx="11443337" cy="46151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13.35 – 15.05h Savremeni engleski jezik 1 – obrada teksta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15.15 – 16.45h Savremeni engleski jezik 1 (predavanje)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(S48)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7.00</a:t>
            </a:r>
            <a:r>
              <a:rPr lang="en-US" sz="2000" b="1" dirty="0">
                <a:solidFill>
                  <a:schemeClr val="bg1"/>
                </a:solidFill>
              </a:rPr>
              <a:t> – 1</a:t>
            </a:r>
            <a:r>
              <a:rPr lang="sr-Latn-ME" sz="2000" b="1" dirty="0">
                <a:solidFill>
                  <a:schemeClr val="bg1"/>
                </a:solidFill>
              </a:rPr>
              <a:t>8.30</a:t>
            </a:r>
            <a:r>
              <a:rPr lang="en-US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Savremeni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 – </a:t>
            </a:r>
            <a:r>
              <a:rPr lang="en-US" sz="2000" b="1" dirty="0" err="1">
                <a:solidFill>
                  <a:schemeClr val="bg1"/>
                </a:solidFill>
              </a:rPr>
              <a:t>usmene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pismene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vježbe</a:t>
            </a:r>
            <a:r>
              <a:rPr lang="en-US" sz="2000" b="1" dirty="0">
                <a:solidFill>
                  <a:schemeClr val="bg1"/>
                </a:solidFill>
              </a:rPr>
              <a:t>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</a:t>
            </a:r>
            <a:r>
              <a:rPr lang="en-US" sz="2000" b="1" dirty="0">
                <a:solidFill>
                  <a:schemeClr val="bg1"/>
                </a:solidFill>
              </a:rPr>
              <a:t>9</a:t>
            </a:r>
            <a:r>
              <a:rPr lang="sr-Latn-ME" sz="2000" b="1" dirty="0">
                <a:solidFill>
                  <a:schemeClr val="bg1"/>
                </a:solidFill>
              </a:rPr>
              <a:t>.30 – </a:t>
            </a:r>
            <a:r>
              <a:rPr lang="en-US" sz="2000" b="1" dirty="0">
                <a:solidFill>
                  <a:schemeClr val="bg1"/>
                </a:solidFill>
              </a:rPr>
              <a:t>11.00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Savremeni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–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obrada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teksta</a:t>
            </a:r>
            <a:r>
              <a:rPr lang="sr-Latn-ME" sz="2000" b="1" dirty="0">
                <a:solidFill>
                  <a:schemeClr val="bg1"/>
                </a:solidFill>
              </a:rPr>
              <a:t> (vježbe) (S38)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11.15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2.45</a:t>
            </a:r>
            <a:r>
              <a:rPr lang="sr-Latn-ME" sz="2000" b="1" dirty="0">
                <a:solidFill>
                  <a:schemeClr val="bg1"/>
                </a:solidFill>
              </a:rPr>
              <a:t>h Savremeni engleski jezik 3 – </a:t>
            </a:r>
            <a:r>
              <a:rPr lang="en-US" sz="2000" b="1" dirty="0" err="1">
                <a:solidFill>
                  <a:schemeClr val="bg1"/>
                </a:solidFill>
              </a:rPr>
              <a:t>prevod</a:t>
            </a:r>
            <a:r>
              <a:rPr lang="en-US" sz="2000" b="1" dirty="0">
                <a:solidFill>
                  <a:schemeClr val="bg1"/>
                </a:solidFill>
              </a:rPr>
              <a:t> E-C, C-E </a:t>
            </a:r>
            <a:r>
              <a:rPr lang="sr-Latn-ME" sz="2000" b="1" dirty="0">
                <a:solidFill>
                  <a:schemeClr val="bg1"/>
                </a:solidFill>
              </a:rPr>
              <a:t>(vježbe) (S12)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3.00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4.30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en-US" sz="2000" b="1" dirty="0">
                <a:solidFill>
                  <a:schemeClr val="bg1"/>
                </a:solidFill>
              </a:rPr>
              <a:t> – </a:t>
            </a:r>
            <a:r>
              <a:rPr lang="en-US" sz="2000" b="1" dirty="0" err="1">
                <a:solidFill>
                  <a:schemeClr val="bg1"/>
                </a:solidFill>
              </a:rPr>
              <a:t>Sintaksa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1 (vježbe)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 Savremeni engleski jezik 5 (predavanje)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5 – prevod – C-E (vježbe)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0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četvrtak </a:t>
            </a:r>
            <a:r>
              <a:rPr lang="en-US" sz="2400" b="1" dirty="0">
                <a:solidFill>
                  <a:schemeClr val="bg1"/>
                </a:solidFill>
              </a:rPr>
              <a:t>1</a:t>
            </a:r>
            <a:r>
              <a:rPr lang="sr-Latn-ME" sz="2400" b="1" dirty="0">
                <a:solidFill>
                  <a:schemeClr val="bg1"/>
                </a:solidFill>
              </a:rPr>
              <a:t>9.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13.15 – 14.45h Španski jezik 1 (S13)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>
                <a:solidFill>
                  <a:schemeClr val="bg1"/>
                </a:solidFill>
              </a:rPr>
              <a:t>15.00 </a:t>
            </a:r>
            <a:r>
              <a:rPr lang="sr-Latn-ME" sz="2000" b="1" dirty="0">
                <a:solidFill>
                  <a:schemeClr val="bg1"/>
                </a:solidFill>
              </a:rPr>
              <a:t>– 16.30h Španski jezik 3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17.00 – 18.30h Španski jezik 3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10.00 - 11.30h Italijanski jezik 5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11.45 - 13.15h Primijenjena lingvistika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13.30 - 15.00h Italijanski jezik 5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029803" cy="100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petak 20.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10.00 - 11.30h Italijanski jezik 1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11.45 - 13.15h Uvod u lingvistiku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13.30 - 15.00h Italijanski jezik 1 (S48)</a:t>
            </a:r>
          </a:p>
          <a:p>
            <a:pPr algn="just"/>
            <a:endParaRPr lang="en-US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1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subota 21.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 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09.00 - 10.30h Italijanski jezik 3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10.45 - 12.15h Italijanski jezik 3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8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622</Words>
  <Application>Microsoft Office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Filološki fakultet Raspored predavanja za ponedjeljak 16.09.2024.</vt:lpstr>
      <vt:lpstr>Filološki fakultet Raspored predavanja za utorak 17.09.2024.</vt:lpstr>
      <vt:lpstr>Filološki fakultet Raspored predavanja srijedu 18.09.2024. </vt:lpstr>
      <vt:lpstr>Filološki fakultet Raspored predavanja četvrtak 19.09.2024. </vt:lpstr>
      <vt:lpstr>Filološki fakultet Raspored predavanja petak 20.09.2024. </vt:lpstr>
      <vt:lpstr>Filološki fakultet Raspored predavanja subota 21.09.2024.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Fakultet umjetnosti  Raspored predavanja za ponedeljak 18.10.2021.</dc:title>
  <dc:creator>DeLL</dc:creator>
  <cp:lastModifiedBy>Anika Brnovic</cp:lastModifiedBy>
  <cp:revision>45</cp:revision>
  <dcterms:created xsi:type="dcterms:W3CDTF">2021-10-11T10:20:44Z</dcterms:created>
  <dcterms:modified xsi:type="dcterms:W3CDTF">2024-09-18T17:12:35Z</dcterms:modified>
</cp:coreProperties>
</file>