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20.9.2024.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</a:t>
            </a:r>
            <a:r>
              <a:rPr lang="sr-Latn-ME" sz="2400" b="1" dirty="0" smtClean="0">
                <a:solidFill>
                  <a:schemeClr val="bg1"/>
                </a:solidFill>
                <a:latin typeface="+mn-lt"/>
              </a:rPr>
              <a:t>23.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0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9.202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17.30. – 19.00h Engleska književnost 1 (predavanje)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Engleska književnost 3 (predavanje)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</a:t>
            </a:r>
            <a:r>
              <a:rPr lang="sr-Latn-ME" sz="2400" b="1" dirty="0" smtClean="0">
                <a:solidFill>
                  <a:schemeClr val="bg1"/>
                </a:solidFill>
              </a:rPr>
              <a:t>24.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</a:t>
            </a:r>
            <a:r>
              <a:rPr lang="nb-NO" sz="2000" b="1" dirty="0">
                <a:solidFill>
                  <a:schemeClr val="bg1"/>
                </a:solidFill>
              </a:rPr>
              <a:t>Gramatika maternjeg jezika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nb-NO" sz="2000" b="1" dirty="0">
                <a:solidFill>
                  <a:schemeClr val="bg1"/>
                </a:solidFill>
              </a:rPr>
              <a:t> (</a:t>
            </a:r>
            <a:r>
              <a:rPr lang="sr-Latn-ME" sz="2000" b="1" dirty="0">
                <a:solidFill>
                  <a:schemeClr val="bg1"/>
                </a:solidFill>
              </a:rPr>
              <a:t>predavanje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  <a:endParaRPr lang="nb-NO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</a:t>
            </a:r>
            <a:r>
              <a:rPr lang="sr-Latn-ME" sz="2400" b="1" dirty="0" smtClean="0">
                <a:solidFill>
                  <a:schemeClr val="bg1"/>
                </a:solidFill>
              </a:rPr>
              <a:t>25.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7.00</a:t>
            </a:r>
            <a:r>
              <a:rPr lang="en-US" sz="2000" b="1" dirty="0">
                <a:solidFill>
                  <a:schemeClr val="bg1"/>
                </a:solidFill>
              </a:rPr>
              <a:t> – 1</a:t>
            </a:r>
            <a:r>
              <a:rPr lang="sr-Latn-ME" sz="2000" b="1" dirty="0">
                <a:solidFill>
                  <a:schemeClr val="bg1"/>
                </a:solidFill>
              </a:rPr>
              <a:t>8.30</a:t>
            </a:r>
            <a:r>
              <a:rPr lang="en-US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usmene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vježbe</a:t>
            </a:r>
            <a:r>
              <a:rPr lang="en-US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sr-Latn-ME" sz="2000" b="1" dirty="0">
                <a:solidFill>
                  <a:schemeClr val="bg1"/>
                </a:solidFill>
              </a:rPr>
              <a:t>.30 – </a:t>
            </a:r>
            <a:r>
              <a:rPr lang="en-US" sz="2000" b="1" dirty="0">
                <a:solidFill>
                  <a:schemeClr val="bg1"/>
                </a:solidFill>
              </a:rPr>
              <a:t>11.00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–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obrada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teksta</a:t>
            </a:r>
            <a:r>
              <a:rPr lang="sr-Latn-ME" sz="20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11.15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2.45</a:t>
            </a:r>
            <a:r>
              <a:rPr lang="sr-Latn-ME" sz="20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000" b="1" dirty="0" err="1">
                <a:solidFill>
                  <a:schemeClr val="bg1"/>
                </a:solidFill>
              </a:rPr>
              <a:t>prevod</a:t>
            </a:r>
            <a:r>
              <a:rPr lang="en-US" sz="2000" b="1" dirty="0">
                <a:solidFill>
                  <a:schemeClr val="bg1"/>
                </a:solidFill>
              </a:rPr>
              <a:t> E-C, C-E </a:t>
            </a:r>
            <a:r>
              <a:rPr lang="sr-Latn-ME" sz="20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3.00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4.30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Sintaksa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 (vježbe)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</a:t>
            </a:r>
            <a:r>
              <a:rPr lang="sr-Latn-ME" sz="2400" b="1" dirty="0" smtClean="0">
                <a:solidFill>
                  <a:schemeClr val="bg1"/>
                </a:solidFill>
              </a:rPr>
              <a:t>26.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</a:t>
            </a:r>
            <a:r>
              <a:rPr lang="sr-Latn-ME" sz="2000" b="1" dirty="0" smtClean="0">
                <a:solidFill>
                  <a:schemeClr val="bg1"/>
                </a:solidFill>
              </a:rPr>
              <a:t>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09.45 – 11.15h Fonetika i fonologija (S48)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11.45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13.15h </a:t>
            </a:r>
            <a:r>
              <a:rPr lang="sr-Latn-ME" sz="2000" b="1" dirty="0">
                <a:solidFill>
                  <a:schemeClr val="bg1"/>
                </a:solidFill>
              </a:rPr>
              <a:t>Fonetika i fonologija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15.00 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</a:t>
            </a:r>
            <a:r>
              <a:rPr lang="sr-Latn-ME" sz="2400" b="1" dirty="0" smtClean="0">
                <a:solidFill>
                  <a:schemeClr val="bg1"/>
                </a:solidFill>
              </a:rPr>
              <a:t>27.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12.30h </a:t>
            </a:r>
            <a:r>
              <a:rPr lang="sr-Latn-ME" sz="2000" b="1" dirty="0">
                <a:solidFill>
                  <a:schemeClr val="bg1"/>
                </a:solidFill>
              </a:rPr>
              <a:t>Italijanski jezik 1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12.45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14.15h </a:t>
            </a:r>
            <a:r>
              <a:rPr lang="sr-Latn-ME" sz="2000" b="1" dirty="0">
                <a:solidFill>
                  <a:schemeClr val="bg1"/>
                </a:solidFill>
              </a:rPr>
              <a:t>Uvod u lingvistiku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 </a:t>
            </a:r>
            <a:endParaRPr lang="sr-Latn-ME" sz="2000" b="1" dirty="0" smtClean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09.00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10.30h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 smtClean="0">
                <a:solidFill>
                  <a:schemeClr val="bg1"/>
                </a:solidFill>
              </a:rPr>
              <a:t>3 </a:t>
            </a:r>
            <a:r>
              <a:rPr lang="sr-Latn-ME" sz="2000" b="1" dirty="0">
                <a:solidFill>
                  <a:schemeClr val="bg1"/>
                </a:solidFill>
              </a:rPr>
              <a:t>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11.00 </a:t>
            </a:r>
            <a:r>
              <a:rPr lang="sr-Latn-ME" sz="2000" b="1" dirty="0">
                <a:solidFill>
                  <a:schemeClr val="bg1"/>
                </a:solidFill>
              </a:rPr>
              <a:t>– </a:t>
            </a:r>
            <a:r>
              <a:rPr lang="sr-Latn-ME" sz="2000" b="1" dirty="0" smtClean="0">
                <a:solidFill>
                  <a:schemeClr val="bg1"/>
                </a:solidFill>
              </a:rPr>
              <a:t>12.30h  </a:t>
            </a:r>
            <a:r>
              <a:rPr lang="sr-Latn-ME" sz="2000" b="1" dirty="0">
                <a:solidFill>
                  <a:schemeClr val="bg1"/>
                </a:solidFill>
              </a:rPr>
              <a:t>Savremeni engleski jezik 3 (predavanje) (S48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14.30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16.00h </a:t>
            </a:r>
            <a:r>
              <a:rPr lang="sr-Latn-ME" sz="2000" b="1" dirty="0">
                <a:solidFill>
                  <a:schemeClr val="bg1"/>
                </a:solidFill>
              </a:rPr>
              <a:t>Italijanski jezik 3 </a:t>
            </a:r>
            <a:r>
              <a:rPr lang="sr-Latn-ME" sz="2000" b="1" dirty="0" smtClean="0">
                <a:solidFill>
                  <a:schemeClr val="bg1"/>
                </a:solidFill>
              </a:rPr>
              <a:t>(online)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11.30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13.30h </a:t>
            </a:r>
            <a:r>
              <a:rPr lang="sr-Latn-ME" sz="2000" b="1" dirty="0">
                <a:solidFill>
                  <a:schemeClr val="bg1"/>
                </a:solidFill>
              </a:rPr>
              <a:t>Italijanski jezik 5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 smtClean="0">
                <a:solidFill>
                  <a:schemeClr val="bg1"/>
                </a:solidFill>
              </a:rPr>
              <a:t>13.45 </a:t>
            </a:r>
            <a:r>
              <a:rPr lang="sr-Latn-ME" sz="2000" b="1" dirty="0">
                <a:solidFill>
                  <a:schemeClr val="bg1"/>
                </a:solidFill>
              </a:rPr>
              <a:t>- </a:t>
            </a:r>
            <a:r>
              <a:rPr lang="sr-Latn-ME" sz="2000" b="1" dirty="0" smtClean="0">
                <a:solidFill>
                  <a:schemeClr val="bg1"/>
                </a:solidFill>
              </a:rPr>
              <a:t>15.15h </a:t>
            </a:r>
            <a:r>
              <a:rPr lang="sr-Latn-ME" sz="2000" b="1" dirty="0">
                <a:solidFill>
                  <a:schemeClr val="bg1"/>
                </a:solidFill>
              </a:rPr>
              <a:t>Primijenjena lingvistika </a:t>
            </a:r>
            <a:r>
              <a:rPr lang="sr-Latn-ME" sz="2000" b="1" dirty="0" smtClean="0">
                <a:solidFill>
                  <a:schemeClr val="bg1"/>
                </a:solidFill>
              </a:rPr>
              <a:t>(</a:t>
            </a:r>
            <a:r>
              <a:rPr lang="sr-Latn-ME" sz="2000" b="1" dirty="0">
                <a:solidFill>
                  <a:schemeClr val="bg1"/>
                </a:solidFill>
              </a:rPr>
              <a:t>online</a:t>
            </a:r>
            <a:r>
              <a:rPr lang="sr-Latn-ME" sz="2000" b="1" dirty="0" smtClean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575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Filološki fakultet Raspored predavanja za ponedjeljak 23.09.2024.</vt:lpstr>
      <vt:lpstr>Filološki fakultet Raspored predavanja za utorak 24.09.2024.</vt:lpstr>
      <vt:lpstr>Filološki fakultet Raspored predavanja srijedu 25.09.2024. </vt:lpstr>
      <vt:lpstr>Filološki fakultet Raspored predavanja četvrtak 26.09.2024. </vt:lpstr>
      <vt:lpstr>Filološki fakultet Raspored predavanja petak 27.09.2024.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Microsoft account</cp:lastModifiedBy>
  <cp:revision>46</cp:revision>
  <dcterms:created xsi:type="dcterms:W3CDTF">2021-10-11T10:20:44Z</dcterms:created>
  <dcterms:modified xsi:type="dcterms:W3CDTF">2024-09-20T08:37:59Z</dcterms:modified>
</cp:coreProperties>
</file>